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11"/>
  </p:notesMasterIdLst>
  <p:sldIdLst>
    <p:sldId id="281" r:id="rId5"/>
    <p:sldId id="284" r:id="rId6"/>
    <p:sldId id="283" r:id="rId7"/>
    <p:sldId id="272" r:id="rId8"/>
    <p:sldId id="273" r:id="rId9"/>
    <p:sldId id="270" r:id="rId10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Encode Sans" pitchFamily="2" charset="0"/>
      <p:regular r:id="rId20"/>
      <p:bold r:id="rId21"/>
    </p:embeddedFont>
    <p:embeddedFont>
      <p:font typeface="Encode Sans Expanded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97D"/>
    <a:srgbClr val="DD0031"/>
    <a:srgbClr val="00B050"/>
    <a:srgbClr val="FFBC49"/>
    <a:srgbClr val="FFFFCC"/>
    <a:srgbClr val="259DFF"/>
    <a:srgbClr val="99E164"/>
    <a:srgbClr val="35FFF0"/>
    <a:srgbClr val="CCCC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00" autoAdjust="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a57cd9288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a57cd9288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88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a57cd9288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a57cd9288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35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a57cd9288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a57cd9288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20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a57cd9288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a57cd9288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a57cd9288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a57cd9288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a57cd9288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a57cd9288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">
  <p:cSld name="Chapter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lvl="2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3pPr>
            <a:lvl4pPr lvl="3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4pPr>
            <a:lvl5pPr lvl="4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5pPr>
            <a:lvl6pPr lvl="5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6pPr>
            <a:lvl7pPr lvl="6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7pPr>
            <a:lvl8pPr lvl="7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8pPr>
            <a:lvl9pPr lvl="8" rtl="0">
              <a:buNone/>
              <a:defRPr sz="130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65978" y="1549643"/>
            <a:ext cx="783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Encode Sans Expanded"/>
              <a:buNone/>
              <a:defRPr sz="3700" b="0" i="0" u="none" strike="noStrike" cap="none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865975" y="2629649"/>
            <a:ext cx="7830000" cy="20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ncode Sans Expanded"/>
              <a:buNone/>
              <a:defRPr sz="2200" b="0" i="0" u="none" strike="noStrike" cap="none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Encode Sans"/>
              <a:buNone/>
              <a:defRPr sz="22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a graph">
  <p:cSld name="Text with a graph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47" name="Google Shape;147;p25"/>
          <p:cNvSpPr>
            <a:spLocks noGrp="1"/>
          </p:cNvSpPr>
          <p:nvPr>
            <p:ph type="chart" idx="2"/>
          </p:nvPr>
        </p:nvSpPr>
        <p:spPr>
          <a:xfrm>
            <a:off x="402300" y="1917625"/>
            <a:ext cx="8372700" cy="2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Encode Sans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"/>
              <a:buNone/>
              <a:defRPr sz="9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02300" y="933350"/>
            <a:ext cx="83727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a graph and a frame ">
  <p:cSld name="Text with a graph and a frame 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55" name="Google Shape;155;p26"/>
          <p:cNvSpPr>
            <a:spLocks noGrp="1"/>
          </p:cNvSpPr>
          <p:nvPr>
            <p:ph type="chart" idx="2"/>
          </p:nvPr>
        </p:nvSpPr>
        <p:spPr>
          <a:xfrm>
            <a:off x="402300" y="1968475"/>
            <a:ext cx="55362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Encode Sans"/>
              <a:buNone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"/>
              <a:buNone/>
              <a:defRPr sz="9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402300" y="933350"/>
            <a:ext cx="55362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3"/>
          </p:nvPr>
        </p:nvSpPr>
        <p:spPr>
          <a:xfrm>
            <a:off x="6010500" y="933475"/>
            <a:ext cx="2764500" cy="373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16000" tIns="216000" rIns="216000" bIns="216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title" idx="4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 idx="5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with 2 texts in 2 frames">
  <p:cSld name="Graph with 2 texts in 2 frame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4628250" y="933475"/>
            <a:ext cx="4146600" cy="17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9000" tIns="189000" rIns="189000" bIns="189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2"/>
          </p:nvPr>
        </p:nvSpPr>
        <p:spPr>
          <a:xfrm>
            <a:off x="4628125" y="2866775"/>
            <a:ext cx="4146600" cy="172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9000" tIns="189000" rIns="189000" bIns="189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highlighting numbers">
  <p:cSld name="Text with highlighting number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402300" y="933150"/>
            <a:ext cx="83727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marL="2286000" lvl="4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5pPr>
            <a:lvl6pPr marL="2743200" lvl="5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2"/>
          </p:nvPr>
        </p:nvSpPr>
        <p:spPr>
          <a:xfrm>
            <a:off x="402300" y="2976325"/>
            <a:ext cx="26925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3"/>
          </p:nvPr>
        </p:nvSpPr>
        <p:spPr>
          <a:xfrm>
            <a:off x="3249250" y="2976325"/>
            <a:ext cx="26925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4"/>
          </p:nvPr>
        </p:nvSpPr>
        <p:spPr>
          <a:xfrm>
            <a:off x="6093225" y="2976325"/>
            <a:ext cx="2692500" cy="17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4pPr>
            <a:lvl5pPr marL="2286000" lvl="4" indent="-285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9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6093225" y="2266950"/>
            <a:ext cx="2692500" cy="513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title" idx="5"/>
          </p:nvPr>
        </p:nvSpPr>
        <p:spPr>
          <a:xfrm>
            <a:off x="3249325" y="2266950"/>
            <a:ext cx="2692500" cy="513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 idx="6"/>
          </p:nvPr>
        </p:nvSpPr>
        <p:spPr>
          <a:xfrm>
            <a:off x="405425" y="2266950"/>
            <a:ext cx="2692500" cy="513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Encode Sans"/>
              <a:buNone/>
              <a:defRPr sz="30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>
            <a:spLocks noGrp="1"/>
          </p:cNvSpPr>
          <p:nvPr>
            <p:ph type="title" idx="7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title" idx="8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 idx="9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2 columns with a frame">
  <p:cSld name="Text in 2 columns with a fram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402300" y="933150"/>
            <a:ext cx="55362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2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2"/>
          </p:nvPr>
        </p:nvSpPr>
        <p:spPr>
          <a:xfrm>
            <a:off x="402300" y="2018125"/>
            <a:ext cx="27717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3"/>
          </p:nvPr>
        </p:nvSpPr>
        <p:spPr>
          <a:xfrm>
            <a:off x="3244525" y="2018125"/>
            <a:ext cx="26940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4"/>
          </p:nvPr>
        </p:nvSpPr>
        <p:spPr>
          <a:xfrm>
            <a:off x="6010500" y="933150"/>
            <a:ext cx="26706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16000" tIns="216000" rIns="216000" bIns="216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title" idx="5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 idx="6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">
  <p:cSld name="Contact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879626" y="2371700"/>
            <a:ext cx="36765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Encode Sans Expanded"/>
              <a:buNone/>
              <a:defRPr sz="2500" b="0">
                <a:solidFill>
                  <a:schemeClr val="lt1"/>
                </a:solidFill>
                <a:latin typeface="Encode Sans Expanded"/>
                <a:ea typeface="Encode Sans Expanded"/>
                <a:cs typeface="Encode Sans Expanded"/>
                <a:sym typeface="Encode Sans Expa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879616" y="3771644"/>
            <a:ext cx="32400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>
                <a:solidFill>
                  <a:schemeClr val="lt1"/>
                </a:solidFill>
              </a:defRPr>
            </a:lvl4pPr>
            <a:lvl5pPr marL="2286000" lvl="4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50"/>
              <a:buChar char="•"/>
              <a:defRPr sz="750">
                <a:solidFill>
                  <a:schemeClr val="lt1"/>
                </a:solidFill>
              </a:defRPr>
            </a:lvl5pPr>
            <a:lvl6pPr marL="2743200" lvl="5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6pPr>
            <a:lvl7pPr marL="3200400" lvl="6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7pPr>
            <a:lvl8pPr marL="3657600" lvl="7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8pPr>
            <a:lvl9pPr marL="4114800" lvl="8" indent="-27622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50"/>
              <a:buChar char="•"/>
              <a:defRPr sz="750"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</a:defRPr>
            </a:lvl1pPr>
            <a:lvl2pPr lvl="1" rtl="0">
              <a:buNone/>
              <a:defRPr sz="1300">
                <a:solidFill>
                  <a:schemeClr val="lt1"/>
                </a:solidFill>
              </a:defRPr>
            </a:lvl2pPr>
            <a:lvl3pPr lvl="2" rtl="0">
              <a:buNone/>
              <a:defRPr sz="1300">
                <a:solidFill>
                  <a:schemeClr val="lt1"/>
                </a:solidFill>
              </a:defRPr>
            </a:lvl3pPr>
            <a:lvl4pPr lvl="3" rtl="0">
              <a:buNone/>
              <a:defRPr sz="1300">
                <a:solidFill>
                  <a:schemeClr val="lt1"/>
                </a:solidFill>
              </a:defRPr>
            </a:lvl4pPr>
            <a:lvl5pPr lvl="4" rtl="0">
              <a:buNone/>
              <a:defRPr sz="1300">
                <a:solidFill>
                  <a:schemeClr val="lt1"/>
                </a:solidFill>
              </a:defRPr>
            </a:lvl5pPr>
            <a:lvl6pPr lvl="5" rtl="0">
              <a:buNone/>
              <a:defRPr sz="1300">
                <a:solidFill>
                  <a:schemeClr val="lt1"/>
                </a:solidFill>
              </a:defRPr>
            </a:lvl6pPr>
            <a:lvl7pPr lvl="6" rtl="0">
              <a:buNone/>
              <a:defRPr sz="1300">
                <a:solidFill>
                  <a:schemeClr val="lt1"/>
                </a:solidFill>
              </a:defRPr>
            </a:lvl7pPr>
            <a:lvl8pPr lvl="7" rtl="0">
              <a:buNone/>
              <a:defRPr sz="1300">
                <a:solidFill>
                  <a:schemeClr val="lt1"/>
                </a:solidFill>
              </a:defRPr>
            </a:lvl8pPr>
            <a:lvl9pPr lvl="8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S">
  <p:cSld name="TEXT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540000" y="945000"/>
            <a:ext cx="3708000" cy="3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2"/>
          </p:nvPr>
        </p:nvSpPr>
        <p:spPr>
          <a:xfrm>
            <a:off x="540002" y="154054"/>
            <a:ext cx="6055500" cy="2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3"/>
          </p:nvPr>
        </p:nvSpPr>
        <p:spPr>
          <a:xfrm>
            <a:off x="4860000" y="944999"/>
            <a:ext cx="3708000" cy="3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8451451" y="4941000"/>
            <a:ext cx="320700" cy="1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dt" idx="10"/>
          </p:nvPr>
        </p:nvSpPr>
        <p:spPr>
          <a:xfrm>
            <a:off x="6611394" y="4941004"/>
            <a:ext cx="14208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ftr" idx="11"/>
          </p:nvPr>
        </p:nvSpPr>
        <p:spPr>
          <a:xfrm>
            <a:off x="540000" y="4941004"/>
            <a:ext cx="3777000" cy="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with a photo" userDrawn="1">
  <p:cSld name="2 columns with a photo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3" name="図 7">
            <a:extLst>
              <a:ext uri="{FF2B5EF4-FFF2-40B4-BE49-F238E27FC236}">
                <a16:creationId xmlns:a16="http://schemas.microsoft.com/office/drawing/2014/main" id="{F90E1A51-A820-10CF-E836-C52D9D314C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50" y="4655213"/>
            <a:ext cx="873955" cy="3072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6016761-5929-8440-1632-A6F2D3C1E155}"/>
              </a:ext>
            </a:extLst>
          </p:cNvPr>
          <p:cNvSpPr txBox="1"/>
          <p:nvPr userDrawn="1"/>
        </p:nvSpPr>
        <p:spPr>
          <a:xfrm>
            <a:off x="6273950" y="4727723"/>
            <a:ext cx="255905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SzPts val="700"/>
              <a:buFont typeface="Encode Sans"/>
              <a:buNone/>
              <a:defRPr sz="700" b="1">
                <a:solidFill>
                  <a:srgbClr val="DD003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>
              <a:buSzPts val="700"/>
              <a:buNone/>
              <a:defRPr sz="700"/>
            </a:lvl2pPr>
            <a:lvl3pPr>
              <a:buSzPts val="700"/>
              <a:buNone/>
              <a:defRPr sz="700"/>
            </a:lvl3pPr>
            <a:lvl4pPr>
              <a:buSzPts val="700"/>
              <a:buNone/>
              <a:defRPr sz="700"/>
            </a:lvl4pPr>
            <a:lvl5pPr>
              <a:buSzPts val="700"/>
              <a:buNone/>
              <a:defRPr sz="700"/>
            </a:lvl5pPr>
            <a:lvl6pPr>
              <a:buSzPts val="700"/>
              <a:buNone/>
              <a:defRPr sz="700"/>
            </a:lvl6pPr>
            <a:lvl7pPr>
              <a:buSzPts val="700"/>
              <a:buNone/>
              <a:defRPr sz="700"/>
            </a:lvl7pPr>
            <a:lvl8pPr>
              <a:buSzPts val="700"/>
              <a:buNone/>
              <a:defRPr sz="700"/>
            </a:lvl8pPr>
            <a:lvl9pPr>
              <a:buSzPts val="700"/>
              <a:buNone/>
              <a:defRPr sz="700"/>
            </a:lvl9pPr>
          </a:lstStyle>
          <a:p>
            <a:pPr lvl="0"/>
            <a:r>
              <a:rPr lang="pt-BR" b="1" dirty="0">
                <a:solidFill>
                  <a:srgbClr val="26397D"/>
                </a:solidFill>
              </a:rPr>
              <a:t>Torneio Kaizen 2024 – </a:t>
            </a:r>
            <a:r>
              <a:rPr lang="pt-BR" b="0" dirty="0">
                <a:solidFill>
                  <a:srgbClr val="26397D"/>
                </a:solidFill>
              </a:rPr>
              <a:t>Grupo Estanqueidade Zero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">
  <p:cSld name="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402300" y="1750324"/>
            <a:ext cx="83727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200"/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2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9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900"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9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2"/>
          </p:nvPr>
        </p:nvSpPr>
        <p:spPr>
          <a:xfrm>
            <a:off x="402300" y="933350"/>
            <a:ext cx="8372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a photo">
  <p:cSld name="Text with a phot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02300" y="1978925"/>
            <a:ext cx="4154100" cy="26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/>
            </a:lvl1pPr>
            <a:lvl2pPr marL="91440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4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000"/>
            </a:lvl4pPr>
            <a:lvl5pPr marL="228600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2"/>
          </p:nvPr>
        </p:nvSpPr>
        <p:spPr>
          <a:xfrm>
            <a:off x="402300" y="933350"/>
            <a:ext cx="4154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hite without a photo">
  <p:cSld name="Text white with a 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448850" y="933350"/>
            <a:ext cx="4107300" cy="3735300"/>
          </a:xfrm>
          <a:prstGeom prst="rect">
            <a:avLst/>
          </a:prstGeom>
          <a:solidFill>
            <a:srgbClr val="24378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48850" y="925425"/>
            <a:ext cx="41073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05000" rIns="270000" bIns="2700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None/>
              <a:defRPr sz="2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449025" y="2281775"/>
            <a:ext cx="41073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325" y="2194211"/>
            <a:ext cx="231850" cy="121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title" idx="2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hite with a photo">
  <p:cSld name="Text white with a photo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/>
        </p:nvSpPr>
        <p:spPr>
          <a:xfrm>
            <a:off x="448850" y="933350"/>
            <a:ext cx="4107300" cy="3735300"/>
          </a:xfrm>
          <a:prstGeom prst="rect">
            <a:avLst/>
          </a:prstGeom>
          <a:solidFill>
            <a:srgbClr val="24378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48850" y="925425"/>
            <a:ext cx="41073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405000" rIns="270000" bIns="2700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ncode Sans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449025" y="2281775"/>
            <a:ext cx="41073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325" y="2194211"/>
            <a:ext cx="231850" cy="121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highlighting text">
  <p:cSld name="Photo with highlighting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556325" y="933350"/>
            <a:ext cx="41073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86000" tIns="270000" rIns="270000" bIns="2700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title" idx="2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325" y="2194211"/>
            <a:ext cx="231850" cy="121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in 2 frames with 2 photos">
  <p:cSld name="Text in 2 frames with 2 photo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443854" y="933350"/>
            <a:ext cx="40353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70000" tIns="162000" rIns="270000" bIns="270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4628250" y="933350"/>
            <a:ext cx="4035300" cy="373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70000" tIns="162000" rIns="270000" bIns="2700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1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2 graphs">
  <p:cSld name="Text with 2 graph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b="0"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411900" y="933475"/>
            <a:ext cx="41442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/>
          <p:nvPr/>
        </p:nvSpPr>
        <p:spPr>
          <a:xfrm>
            <a:off x="4630550" y="933475"/>
            <a:ext cx="4035300" cy="3735000"/>
          </a:xfrm>
          <a:prstGeom prst="rect">
            <a:avLst/>
          </a:prstGeom>
          <a:solidFill>
            <a:srgbClr val="E4E9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4630550" y="933475"/>
            <a:ext cx="41442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marL="91440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Char char="•"/>
              <a:defRPr sz="1300"/>
            </a:lvl2pPr>
            <a:lvl3pPr marL="13716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0"/>
              <a:buChar char="•"/>
              <a:defRPr sz="1000"/>
            </a:lvl5pPr>
            <a:lvl6pPr marL="274320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34777"/>
            <a:ext cx="72580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 idx="3"/>
          </p:nvPr>
        </p:nvSpPr>
        <p:spPr>
          <a:xfrm>
            <a:off x="402400" y="4867275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title" idx="4"/>
          </p:nvPr>
        </p:nvSpPr>
        <p:spPr>
          <a:xfrm>
            <a:off x="1194400" y="4867275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 sz="7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08800" y="1151325"/>
            <a:ext cx="83661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Encode Sans"/>
              <a:buNone/>
              <a:defRPr sz="26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408800" y="1968575"/>
            <a:ext cx="8366100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None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Encode Sans"/>
              <a:buNone/>
              <a:defRPr sz="1200" b="1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409575" y="4867276"/>
            <a:ext cx="792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ftr" idx="11"/>
          </p:nvPr>
        </p:nvSpPr>
        <p:spPr>
          <a:xfrm>
            <a:off x="1201580" y="4867276"/>
            <a:ext cx="360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234906" y="4867276"/>
            <a:ext cx="540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1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6879" y="316812"/>
            <a:ext cx="1418025" cy="3004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3">
          <p15:clr>
            <a:srgbClr val="EA4335"/>
          </p15:clr>
        </p15:guide>
        <p15:guide id="2" pos="1999">
          <p15:clr>
            <a:srgbClr val="EA4335"/>
          </p15:clr>
        </p15:guide>
        <p15:guide id="3" pos="2870">
          <p15:clr>
            <a:srgbClr val="EA4335"/>
          </p15:clr>
        </p15:guide>
        <p15:guide id="4" pos="2045">
          <p15:clr>
            <a:srgbClr val="EA4335"/>
          </p15:clr>
        </p15:guide>
        <p15:guide id="5" pos="3786">
          <p15:clr>
            <a:srgbClr val="EA4335"/>
          </p15:clr>
        </p15:guide>
        <p15:guide id="6" pos="5527">
          <p15:clr>
            <a:srgbClr val="EA4335"/>
          </p15:clr>
        </p15:guide>
        <p15:guide id="7" pos="3741">
          <p15:clr>
            <a:srgbClr val="EA4335"/>
          </p15:clr>
        </p15:guide>
        <p15:guide id="8" orient="horz" pos="373">
          <p15:clr>
            <a:srgbClr val="EA4335"/>
          </p15:clr>
        </p15:guide>
        <p15:guide id="9" orient="horz" pos="588">
          <p15:clr>
            <a:srgbClr val="EA4335"/>
          </p15:clr>
        </p15:guide>
        <p15:guide id="10" orient="horz" pos="3066">
          <p15:clr>
            <a:srgbClr val="EA4335"/>
          </p15:clr>
        </p15:guide>
        <p15:guide id="11" orient="horz" pos="3168">
          <p15:clr>
            <a:srgbClr val="EA4335"/>
          </p15:clr>
        </p15:guide>
        <p15:guide id="12" pos="2915">
          <p15:clr>
            <a:srgbClr val="EA4335"/>
          </p15:clr>
        </p15:guide>
        <p15:guide id="13" orient="horz" pos="29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microsoft.com/office/2007/relationships/hdphoto" Target="../media/hdphoto4.wdp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0.png"/><Relationship Id="rId5" Type="http://schemas.openxmlformats.org/officeDocument/2006/relationships/image" Target="../media/image21.png"/><Relationship Id="rId15" Type="http://schemas.openxmlformats.org/officeDocument/2006/relationships/image" Target="../media/image24.png"/><Relationship Id="rId10" Type="http://schemas.microsoft.com/office/2007/relationships/hdphoto" Target="../media/hdphoto7.wdp"/><Relationship Id="rId4" Type="http://schemas.microsoft.com/office/2007/relationships/hdphoto" Target="../media/hdphoto2.wdp"/><Relationship Id="rId9" Type="http://schemas.openxmlformats.org/officeDocument/2006/relationships/image" Target="../media/image23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3F481D2-17D4-5070-3ADA-AA058F2FD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372740"/>
              </p:ext>
            </p:extLst>
          </p:nvPr>
        </p:nvGraphicFramePr>
        <p:xfrm>
          <a:off x="192037" y="659364"/>
          <a:ext cx="8668184" cy="1311693"/>
        </p:xfrm>
        <a:graphic>
          <a:graphicData uri="http://schemas.openxmlformats.org/drawingml/2006/table">
            <a:tbl>
              <a:tblPr/>
              <a:tblGrid>
                <a:gridCol w="1661945">
                  <a:extLst>
                    <a:ext uri="{9D8B030D-6E8A-4147-A177-3AD203B41FA5}">
                      <a16:colId xmlns:a16="http://schemas.microsoft.com/office/drawing/2014/main" val="71443186"/>
                    </a:ext>
                  </a:extLst>
                </a:gridCol>
                <a:gridCol w="1833028">
                  <a:extLst>
                    <a:ext uri="{9D8B030D-6E8A-4147-A177-3AD203B41FA5}">
                      <a16:colId xmlns:a16="http://schemas.microsoft.com/office/drawing/2014/main" val="4118545700"/>
                    </a:ext>
                  </a:extLst>
                </a:gridCol>
                <a:gridCol w="203920">
                  <a:extLst>
                    <a:ext uri="{9D8B030D-6E8A-4147-A177-3AD203B41FA5}">
                      <a16:colId xmlns:a16="http://schemas.microsoft.com/office/drawing/2014/main" val="3671795717"/>
                    </a:ext>
                  </a:extLst>
                </a:gridCol>
                <a:gridCol w="1433585">
                  <a:extLst>
                    <a:ext uri="{9D8B030D-6E8A-4147-A177-3AD203B41FA5}">
                      <a16:colId xmlns:a16="http://schemas.microsoft.com/office/drawing/2014/main" val="2604240057"/>
                    </a:ext>
                  </a:extLst>
                </a:gridCol>
                <a:gridCol w="945027">
                  <a:extLst>
                    <a:ext uri="{9D8B030D-6E8A-4147-A177-3AD203B41FA5}">
                      <a16:colId xmlns:a16="http://schemas.microsoft.com/office/drawing/2014/main" val="3232900379"/>
                    </a:ext>
                  </a:extLst>
                </a:gridCol>
                <a:gridCol w="894518">
                  <a:extLst>
                    <a:ext uri="{9D8B030D-6E8A-4147-A177-3AD203B41FA5}">
                      <a16:colId xmlns:a16="http://schemas.microsoft.com/office/drawing/2014/main" val="1525433843"/>
                    </a:ext>
                  </a:extLst>
                </a:gridCol>
                <a:gridCol w="879853">
                  <a:extLst>
                    <a:ext uri="{9D8B030D-6E8A-4147-A177-3AD203B41FA5}">
                      <a16:colId xmlns:a16="http://schemas.microsoft.com/office/drawing/2014/main" val="2037199098"/>
                    </a:ext>
                  </a:extLst>
                </a:gridCol>
                <a:gridCol w="816308">
                  <a:extLst>
                    <a:ext uri="{9D8B030D-6E8A-4147-A177-3AD203B41FA5}">
                      <a16:colId xmlns:a16="http://schemas.microsoft.com/office/drawing/2014/main" val="1542856952"/>
                    </a:ext>
                  </a:extLst>
                </a:gridCol>
              </a:tblGrid>
              <a:tr h="217903">
                <a:tc rowSpan="2" gridSpan="3"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PLANO DE AÇÃO - 5W 2H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Projeto: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Eliminar o Refugo pelo modo de falha de vazamento pela cravação devido a guarnição deslocada no bloco 27mm T4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Data: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22/02/2024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40559"/>
                  </a:ext>
                </a:extLst>
              </a:tr>
              <a:tr h="175177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Líder: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 Henrique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Equipe: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Everton, Lucimário, Ystefero, William, Rafael e Andre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50231"/>
                  </a:ext>
                </a:extLst>
              </a:tr>
              <a:tr h="1452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ATIVIDADE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OBJETIVO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MEDIDA DE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RESPONSÁVEL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ESTIMADO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661096"/>
                  </a:ext>
                </a:extLst>
              </a:tr>
              <a:tr h="1709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(QUAL)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 QUE 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                                                               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(COMO)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(ONDE)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(QUEM)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MUCH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(QUANTO)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                                 (QUANDO)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72093"/>
                  </a:ext>
                </a:extLst>
              </a:tr>
              <a:tr h="60243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Alterar o local e a forma de armazenamento das guarnições no PDT.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Armazenar as guarnições mais próximo do bloco e com mais facilidade para retirada na colmeia, evitando assim que a mesma enrosque nas divisória da embalagem e sofra um estiramento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Adaptação da estante de peças com gravitacional para armazenar as embalagem das guarnições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PDT Montagem de radiadores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Claudiney B.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R$                    8.000,00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 dias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003840"/>
                  </a:ext>
                </a:extLst>
              </a:tr>
            </a:tbl>
          </a:graphicData>
        </a:graphic>
      </p:graphicFrame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Ações e contramedidas da 2ª ação implementada</a:t>
            </a:r>
            <a:endParaRPr dirty="0"/>
          </a:p>
        </p:txBody>
      </p:sp>
      <p:sp>
        <p:nvSpPr>
          <p:cNvPr id="9" name="CaixaDeTexto 33">
            <a:extLst>
              <a:ext uri="{FF2B5EF4-FFF2-40B4-BE49-F238E27FC236}">
                <a16:creationId xmlns:a16="http://schemas.microsoft.com/office/drawing/2014/main" id="{4D800610-CCB6-428C-9D24-734DEE37E362}"/>
              </a:ext>
            </a:extLst>
          </p:cNvPr>
          <p:cNvSpPr txBox="1"/>
          <p:nvPr/>
        </p:nvSpPr>
        <p:spPr>
          <a:xfrm>
            <a:off x="2375155" y="2145665"/>
            <a:ext cx="2707114" cy="852170"/>
          </a:xfrm>
          <a:prstGeom prst="wedgeRoundRectCallout">
            <a:avLst>
              <a:gd name="adj1" fmla="val 26371"/>
              <a:gd name="adj2" fmla="val 93710"/>
              <a:gd name="adj3" fmla="val 16667"/>
            </a:avLst>
          </a:prstGeom>
          <a:solidFill>
            <a:srgbClr val="FFFFCC"/>
          </a:solidFill>
          <a:ln w="63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00" dirty="0">
                <a:solidFill>
                  <a:schemeClr val="tx1"/>
                </a:solidFill>
              </a:rPr>
              <a:t>Projetado</a:t>
            </a:r>
            <a:r>
              <a:rPr lang="pt-BR" sz="1000" baseline="0" dirty="0">
                <a:solidFill>
                  <a:schemeClr val="tx1"/>
                </a:solidFill>
              </a:rPr>
              <a:t> uma nova bancada para melhorar a melhorar a acomodação e manuseio das peças na pré-cravação, </a:t>
            </a:r>
            <a:r>
              <a:rPr lang="pt-BR" sz="1000" dirty="0">
                <a:solidFill>
                  <a:schemeClr val="tx1"/>
                </a:solidFill>
              </a:rPr>
              <a:t>com a embalagem da guarnição na posição horizontal e mais próxima do operador</a:t>
            </a:r>
          </a:p>
        </p:txBody>
      </p:sp>
      <p:pic>
        <p:nvPicPr>
          <p:cNvPr id="12" name="Imagem 11" descr="Homem de camisa vermelha&#10;&#10;Descrição gerada automaticamente com confiança média">
            <a:extLst>
              <a:ext uri="{FF2B5EF4-FFF2-40B4-BE49-F238E27FC236}">
                <a16:creationId xmlns:a16="http://schemas.microsoft.com/office/drawing/2014/main" id="{4E8CD1EA-6A4D-E75B-2E9C-380D2545BE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405" b="73646" l="9704" r="98023">
                        <a14:foregroundMark x1="45283" y1="53314" x2="18688" y2="60752"/>
                        <a14:foregroundMark x1="18688" y1="60752" x2="12848" y2="68836"/>
                        <a14:foregroundMark x1="12848" y1="68836" x2="12848" y2="68836"/>
                        <a14:foregroundMark x1="32255" y1="56144" x2="43845" y2="63056"/>
                        <a14:foregroundMark x1="43845" y1="63056" x2="87332" y2="73646"/>
                        <a14:foregroundMark x1="70350" y1="54487" x2="89757" y2="67421"/>
                        <a14:foregroundMark x1="89757" y1="67421" x2="91554" y2="71382"/>
                        <a14:foregroundMark x1="77987" y1="51698" x2="96765" y2="58165"/>
                        <a14:foregroundMark x1="96765" y1="58165" x2="96945" y2="58812"/>
                        <a14:foregroundMark x1="53729" y1="64875" x2="44115" y2="71504"/>
                        <a14:foregroundMark x1="68374" y1="67664" x2="50314" y2="70614"/>
                        <a14:foregroundMark x1="69811" y1="67300" x2="54897" y2="73525"/>
                        <a14:foregroundMark x1="66757" y1="67542" x2="63073" y2="73525"/>
                        <a14:foregroundMark x1="48697" y1="27567" x2="44385" y2="27445"/>
                        <a14:foregroundMark x1="31314" y1="51269" x2="21384" y2="58084"/>
                        <a14:foregroundMark x1="21384" y1="58084" x2="16173" y2="59418"/>
                        <a14:foregroundMark x1="56873" y1="52425" x2="77358" y2="50647"/>
                        <a14:foregroundMark x1="77358" y1="50647" x2="95328" y2="59701"/>
                        <a14:foregroundMark x1="95328" y1="59701" x2="76640" y2="65158"/>
                        <a14:foregroundMark x1="76640" y1="65158" x2="76280" y2="65158"/>
                        <a14:foregroundMark x1="89578" y1="53314" x2="98023" y2="64147"/>
                        <a14:foregroundMark x1="98023" y1="64147" x2="98023" y2="64147"/>
                        <a14:foregroundMark x1="53459" y1="52951" x2="51213" y2="60711"/>
                        <a14:backgroundMark x1="98293" y1="53961" x2="99191" y2="53719"/>
                        <a14:backgroundMark x1="99461" y1="55093" x2="99461" y2="55093"/>
                        <a14:backgroundMark x1="33693" y1="50930" x2="33693" y2="50930"/>
                        <a14:backgroundMark x1="33154" y1="50687" x2="33154" y2="50687"/>
                        <a14:backgroundMark x1="31986" y1="51172" x2="31177" y2="51172"/>
                        <a14:backgroundMark x1="31447" y1="50687" x2="33154" y2="50283"/>
                        <a14:backgroundMark x1="31177" y1="51293" x2="31177" y2="51293"/>
                        <a14:backgroundMark x1="31986" y1="51172" x2="31986" y2="51172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492" b="29650"/>
          <a:stretch/>
        </p:blipFill>
        <p:spPr>
          <a:xfrm flipH="1">
            <a:off x="4033249" y="3403397"/>
            <a:ext cx="883920" cy="920400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AA0F4B80-9FC9-212E-B19F-B5AA31D5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9" y="732749"/>
            <a:ext cx="740449" cy="23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5D1BC8A-5618-CE6F-F214-7F6388F50449}"/>
              </a:ext>
            </a:extLst>
          </p:cNvPr>
          <p:cNvGrpSpPr/>
          <p:nvPr/>
        </p:nvGrpSpPr>
        <p:grpSpPr>
          <a:xfrm>
            <a:off x="5353314" y="2104711"/>
            <a:ext cx="3397186" cy="2886784"/>
            <a:chOff x="1359555" y="553774"/>
            <a:chExt cx="4452033" cy="3882018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412721A-3C25-C4CC-8B26-E4BAD30A6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1" t="30260" b="25288"/>
            <a:stretch/>
          </p:blipFill>
          <p:spPr>
            <a:xfrm>
              <a:off x="4321208" y="782272"/>
              <a:ext cx="1490380" cy="1774366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188D22CE-4CCE-F8D4-3F4B-807278D04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62" b="15973"/>
            <a:stretch/>
          </p:blipFill>
          <p:spPr>
            <a:xfrm>
              <a:off x="2852801" y="2640010"/>
              <a:ext cx="1484520" cy="1795782"/>
            </a:xfrm>
            <a:prstGeom prst="rect">
              <a:avLst/>
            </a:prstGeom>
          </p:spPr>
        </p:pic>
        <p:pic>
          <p:nvPicPr>
            <p:cNvPr id="16" name="Imagem 15" descr="Uma imagem contendo edifício, no interior, caminhão, trem&#10;&#10;Descrição gerada automaticamente">
              <a:extLst>
                <a:ext uri="{FF2B5EF4-FFF2-40B4-BE49-F238E27FC236}">
                  <a16:creationId xmlns:a16="http://schemas.microsoft.com/office/drawing/2014/main" id="{028CD9DB-3A1C-B951-6E64-E337BABA4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9" t="13284" r="28409"/>
            <a:stretch/>
          </p:blipFill>
          <p:spPr>
            <a:xfrm>
              <a:off x="1359555" y="553774"/>
              <a:ext cx="2810225" cy="1920258"/>
            </a:xfrm>
            <a:prstGeom prst="rect">
              <a:avLst/>
            </a:prstGeom>
          </p:spPr>
        </p:pic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A9877036-1C5D-934D-C496-B5A9EBD5F1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098" t="20825" r="14108" b="4727"/>
          <a:stretch/>
        </p:blipFill>
        <p:spPr>
          <a:xfrm>
            <a:off x="393500" y="2038671"/>
            <a:ext cx="1251049" cy="126663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DC6BEA0-11F5-5483-0809-591A9BAA57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3" t="4071" r="3414" b="2429"/>
          <a:stretch/>
        </p:blipFill>
        <p:spPr>
          <a:xfrm>
            <a:off x="266362" y="3550812"/>
            <a:ext cx="1235117" cy="1031802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1864501-E715-ECD4-36BC-DDA5BF22AD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417"/>
          <a:stretch/>
        </p:blipFill>
        <p:spPr>
          <a:xfrm>
            <a:off x="1795469" y="3305310"/>
            <a:ext cx="1396328" cy="13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5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3F481D2-17D4-5070-3ADA-AA058F2FD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906800"/>
              </p:ext>
            </p:extLst>
          </p:nvPr>
        </p:nvGraphicFramePr>
        <p:xfrm>
          <a:off x="192037" y="659364"/>
          <a:ext cx="8668184" cy="1311693"/>
        </p:xfrm>
        <a:graphic>
          <a:graphicData uri="http://schemas.openxmlformats.org/drawingml/2006/table">
            <a:tbl>
              <a:tblPr/>
              <a:tblGrid>
                <a:gridCol w="1661945">
                  <a:extLst>
                    <a:ext uri="{9D8B030D-6E8A-4147-A177-3AD203B41FA5}">
                      <a16:colId xmlns:a16="http://schemas.microsoft.com/office/drawing/2014/main" val="71443186"/>
                    </a:ext>
                  </a:extLst>
                </a:gridCol>
                <a:gridCol w="1833028">
                  <a:extLst>
                    <a:ext uri="{9D8B030D-6E8A-4147-A177-3AD203B41FA5}">
                      <a16:colId xmlns:a16="http://schemas.microsoft.com/office/drawing/2014/main" val="4118545700"/>
                    </a:ext>
                  </a:extLst>
                </a:gridCol>
                <a:gridCol w="203920">
                  <a:extLst>
                    <a:ext uri="{9D8B030D-6E8A-4147-A177-3AD203B41FA5}">
                      <a16:colId xmlns:a16="http://schemas.microsoft.com/office/drawing/2014/main" val="3671795717"/>
                    </a:ext>
                  </a:extLst>
                </a:gridCol>
                <a:gridCol w="1433585">
                  <a:extLst>
                    <a:ext uri="{9D8B030D-6E8A-4147-A177-3AD203B41FA5}">
                      <a16:colId xmlns:a16="http://schemas.microsoft.com/office/drawing/2014/main" val="2604240057"/>
                    </a:ext>
                  </a:extLst>
                </a:gridCol>
                <a:gridCol w="945027">
                  <a:extLst>
                    <a:ext uri="{9D8B030D-6E8A-4147-A177-3AD203B41FA5}">
                      <a16:colId xmlns:a16="http://schemas.microsoft.com/office/drawing/2014/main" val="3232900379"/>
                    </a:ext>
                  </a:extLst>
                </a:gridCol>
                <a:gridCol w="894518">
                  <a:extLst>
                    <a:ext uri="{9D8B030D-6E8A-4147-A177-3AD203B41FA5}">
                      <a16:colId xmlns:a16="http://schemas.microsoft.com/office/drawing/2014/main" val="1525433843"/>
                    </a:ext>
                  </a:extLst>
                </a:gridCol>
                <a:gridCol w="879853">
                  <a:extLst>
                    <a:ext uri="{9D8B030D-6E8A-4147-A177-3AD203B41FA5}">
                      <a16:colId xmlns:a16="http://schemas.microsoft.com/office/drawing/2014/main" val="2037199098"/>
                    </a:ext>
                  </a:extLst>
                </a:gridCol>
                <a:gridCol w="816308">
                  <a:extLst>
                    <a:ext uri="{9D8B030D-6E8A-4147-A177-3AD203B41FA5}">
                      <a16:colId xmlns:a16="http://schemas.microsoft.com/office/drawing/2014/main" val="1542856952"/>
                    </a:ext>
                  </a:extLst>
                </a:gridCol>
              </a:tblGrid>
              <a:tr h="217903">
                <a:tc rowSpan="2" gridSpan="3"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    PLANO DE AÇÃO - 5W 2H</a:t>
                      </a:r>
                      <a:endParaRPr lang="pt-BR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Projeto: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Eliminar o Refugo pelo modo de falha de vazamento pela cravação devido a guarnição deslocada no bloco 27mm T4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Data: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22/02/2024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40559"/>
                  </a:ext>
                </a:extLst>
              </a:tr>
              <a:tr h="175177"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Líder: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 Henrique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t"/>
                      <a:r>
                        <a:rPr lang="pt-B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Equipe: </a:t>
                      </a:r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Everton, Lucimário, Ystefero, William, Rafael e Andre</a:t>
                      </a:r>
                      <a:endParaRPr lang="pt-BR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750231"/>
                  </a:ext>
                </a:extLst>
              </a:tr>
              <a:tr h="14526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ATIVIDADE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OBJETIVO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MEDIDA DE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RESPONSÁVEL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 DA MELHORIA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ESTIMADO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661096"/>
                  </a:ext>
                </a:extLst>
              </a:tr>
              <a:tr h="17090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WHICH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(QUAL)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 QUE 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                                                               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(COMO)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(ONDE)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(QUEM)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 MUCH   </a:t>
                      </a:r>
                      <a:b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(QUANTO)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5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WHEN                                 (QUANDO)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772093"/>
                  </a:ext>
                </a:extLst>
              </a:tr>
              <a:tr h="60243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Aprimorar detecção da inspeção fotográfica no posto de trabalho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Garantir que a câmera consiga detectar a falha da guarnição deslocada no bloco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Revisar software da câmera para contemplar mais pontos de detecção na extensão da guarnição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PDT Montagem de radiadores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William P.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R$                            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 dias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003840"/>
                  </a:ext>
                </a:extLst>
              </a:tr>
            </a:tbl>
          </a:graphicData>
        </a:graphic>
      </p:graphicFrame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Ações e contramedidas da 3ª ação implementada</a:t>
            </a:r>
            <a:endParaRPr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AA0F4B80-9FC9-212E-B19F-B5AA31D5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79" y="732749"/>
            <a:ext cx="740449" cy="23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540CFAA-742E-4229-EB2A-0CE0858BD4BD}"/>
              </a:ext>
            </a:extLst>
          </p:cNvPr>
          <p:cNvGrpSpPr/>
          <p:nvPr/>
        </p:nvGrpSpPr>
        <p:grpSpPr>
          <a:xfrm>
            <a:off x="192037" y="2650300"/>
            <a:ext cx="4181565" cy="1447800"/>
            <a:chOff x="527050" y="2222500"/>
            <a:chExt cx="4181565" cy="14478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86C1A3C-25D2-592C-1E27-2CACB9B91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67" t="11837" r="3735" b="52337"/>
            <a:stretch/>
          </p:blipFill>
          <p:spPr>
            <a:xfrm>
              <a:off x="527050" y="2222500"/>
              <a:ext cx="4181565" cy="1394122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3C5B08C-C5F6-E5AE-CA69-8BAF18ED5E4A}"/>
                </a:ext>
              </a:extLst>
            </p:cNvPr>
            <p:cNvSpPr/>
            <p:nvPr/>
          </p:nvSpPr>
          <p:spPr>
            <a:xfrm>
              <a:off x="1428750" y="3028950"/>
              <a:ext cx="3279865" cy="641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2BBB3ACE-7ACC-1D6B-A416-AAAC653BE2F9}"/>
              </a:ext>
            </a:extLst>
          </p:cNvPr>
          <p:cNvGrpSpPr/>
          <p:nvPr/>
        </p:nvGrpSpPr>
        <p:grpSpPr>
          <a:xfrm>
            <a:off x="4787045" y="2685268"/>
            <a:ext cx="4081499" cy="1412832"/>
            <a:chOff x="4526129" y="2895724"/>
            <a:chExt cx="4081499" cy="141283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C2929D6-ED32-309B-6448-3A5A009CFE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8" t="52014" r="3735" b="10654"/>
            <a:stretch/>
          </p:blipFill>
          <p:spPr>
            <a:xfrm>
              <a:off x="4526129" y="2914434"/>
              <a:ext cx="4020715" cy="1394122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07C7AE1-099F-E213-4D13-957C36F6A684}"/>
                </a:ext>
              </a:extLst>
            </p:cNvPr>
            <p:cNvSpPr/>
            <p:nvPr/>
          </p:nvSpPr>
          <p:spPr>
            <a:xfrm>
              <a:off x="5649529" y="2895724"/>
              <a:ext cx="1557721" cy="1382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9036B8B-D437-095F-BFE3-96860541C2B8}"/>
                </a:ext>
              </a:extLst>
            </p:cNvPr>
            <p:cNvSpPr/>
            <p:nvPr/>
          </p:nvSpPr>
          <p:spPr>
            <a:xfrm>
              <a:off x="6584949" y="3651250"/>
              <a:ext cx="2022679" cy="657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52640CE3-D91A-E3CE-E8C3-D63C4AA04A70}"/>
                </a:ext>
              </a:extLst>
            </p:cNvPr>
            <p:cNvSpPr/>
            <p:nvPr/>
          </p:nvSpPr>
          <p:spPr>
            <a:xfrm>
              <a:off x="5417049" y="3770759"/>
              <a:ext cx="1107115" cy="280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D84BB92-A24B-05C7-6A42-A20FD10425EE}"/>
              </a:ext>
            </a:extLst>
          </p:cNvPr>
          <p:cNvCxnSpPr/>
          <p:nvPr/>
        </p:nvCxnSpPr>
        <p:spPr>
          <a:xfrm>
            <a:off x="4580323" y="2221675"/>
            <a:ext cx="0" cy="2305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04A20B-DE65-01B7-5F0B-13D93E822B03}"/>
              </a:ext>
            </a:extLst>
          </p:cNvPr>
          <p:cNvSpPr txBox="1"/>
          <p:nvPr/>
        </p:nvSpPr>
        <p:spPr>
          <a:xfrm>
            <a:off x="1885915" y="2119655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ANTES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431011D-9B16-38BD-FD69-6872D2D7A3D0}"/>
              </a:ext>
            </a:extLst>
          </p:cNvPr>
          <p:cNvSpPr txBox="1"/>
          <p:nvPr/>
        </p:nvSpPr>
        <p:spPr>
          <a:xfrm>
            <a:off x="6761688" y="2119654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DEPOIS</a:t>
            </a:r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770FEFFF-16EC-726C-0A24-5717A273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32" b="99072" l="3429" r="94712">
                        <a14:foregroundMark x1="10737" y1="64309" x2="9840" y2="80762"/>
                        <a14:foregroundMark x1="35673" y1="76298" x2="35673" y2="76298"/>
                        <a14:foregroundMark x1="35673" y1="76298" x2="38205" y2="93328"/>
                        <a14:foregroundMark x1="38429" y1="74191" x2="43462" y2="95862"/>
                        <a14:foregroundMark x1="43462" y1="95862" x2="43462" y2="95862"/>
                        <a14:foregroundMark x1="57179" y1="64108" x2="66571" y2="91974"/>
                        <a14:foregroundMark x1="66571" y1="91974" x2="66571" y2="91974"/>
                        <a14:foregroundMark x1="62660" y1="56183" x2="83269" y2="75345"/>
                        <a14:foregroundMark x1="83269" y1="75345" x2="82532" y2="94683"/>
                        <a14:foregroundMark x1="82532" y1="94683" x2="67949" y2="96238"/>
                        <a14:foregroundMark x1="71378" y1="58315" x2="90064" y2="77903"/>
                        <a14:foregroundMark x1="90064" y1="77903" x2="93333" y2="99147"/>
                        <a14:foregroundMark x1="93333" y1="75721" x2="94712" y2="87911"/>
                        <a14:foregroundMark x1="41635" y1="60045" x2="7083" y2="70880"/>
                        <a14:foregroundMark x1="7083" y1="70880" x2="7083" y2="70880"/>
                        <a14:foregroundMark x1="16699" y1="59293" x2="16699" y2="59293"/>
                        <a14:foregroundMark x1="16699" y1="59092" x2="16699" y2="59092"/>
                        <a14:foregroundMark x1="16699" y1="59092" x2="16699" y2="59092"/>
                        <a14:foregroundMark x1="56731" y1="27364" x2="55801" y2="63933"/>
                        <a14:foregroundMark x1="48494" y1="20592" x2="47115" y2="55982"/>
                        <a14:foregroundMark x1="49872" y1="14597" x2="41410" y2="23301"/>
                        <a14:foregroundMark x1="74551" y1="58114" x2="91538" y2="71307"/>
                        <a14:foregroundMark x1="91538" y1="71307" x2="92404" y2="74367"/>
                        <a14:foregroundMark x1="71122" y1="55029" x2="75481" y2="60246"/>
                        <a14:foregroundMark x1="26314" y1="54828" x2="7051" y2="71733"/>
                        <a14:foregroundMark x1="7051" y1="71733" x2="4103" y2="98370"/>
                        <a14:foregroundMark x1="7788" y1="66441" x2="5256" y2="72435"/>
                        <a14:foregroundMark x1="22179" y1="56183" x2="4519" y2="71307"/>
                        <a14:foregroundMark x1="4519" y1="71307" x2="3429" y2="79408"/>
                        <a14:foregroundMark x1="66795" y1="53674" x2="79840" y2="59669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416" y="4116810"/>
            <a:ext cx="783120" cy="92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CaixaDeTexto 3577195">
            <a:extLst>
              <a:ext uri="{FF2B5EF4-FFF2-40B4-BE49-F238E27FC236}">
                <a16:creationId xmlns:a16="http://schemas.microsoft.com/office/drawing/2014/main" id="{26B21043-0A77-2D35-0968-E7A80BD4B7FC}"/>
              </a:ext>
            </a:extLst>
          </p:cNvPr>
          <p:cNvSpPr txBox="1"/>
          <p:nvPr/>
        </p:nvSpPr>
        <p:spPr bwMode="auto">
          <a:xfrm>
            <a:off x="6390159" y="3694860"/>
            <a:ext cx="2580618" cy="427644"/>
          </a:xfrm>
          <a:prstGeom prst="wedgeRoundRectCallout">
            <a:avLst>
              <a:gd name="adj1" fmla="val -1746"/>
              <a:gd name="adj2" fmla="val 121495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27432" tIns="22860" rIns="27432" bIns="0" rtlCol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000" dirty="0">
                <a:solidFill>
                  <a:schemeClr val="tx1"/>
                </a:solidFill>
                <a:latin typeface="Arial"/>
                <a:cs typeface="Arial"/>
              </a:rPr>
              <a:t>Foram adicionados vários pontos em todo o contorno para não montar incorretamente</a:t>
            </a:r>
          </a:p>
        </p:txBody>
      </p:sp>
      <p:pic>
        <p:nvPicPr>
          <p:cNvPr id="28" name="Imagem 27" descr="Homem com as mãos na cintura&#10;&#10;Descrição gerada automaticamente com confiança média">
            <a:extLst>
              <a:ext uri="{FF2B5EF4-FFF2-40B4-BE49-F238E27FC236}">
                <a16:creationId xmlns:a16="http://schemas.microsoft.com/office/drawing/2014/main" id="{41FBE834-0C6D-8486-68B3-EB72A644B8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802" b="68836" l="4981" r="93487">
                        <a14:foregroundMark x1="4981" y1="43922" x2="17337" y2="43621"/>
                        <a14:foregroundMark x1="33429" y1="52069" x2="40421" y2="64009"/>
                        <a14:foregroundMark x1="60824" y1="60690" x2="48084" y2="66207"/>
                        <a14:foregroundMark x1="80077" y1="56121" x2="88123" y2="63534"/>
                        <a14:foregroundMark x1="88123" y1="63534" x2="88123" y2="63534"/>
                        <a14:foregroundMark x1="80939" y1="54483" x2="92720" y2="60905"/>
                        <a14:foregroundMark x1="92720" y1="60905" x2="93487" y2="63922"/>
                        <a14:foregroundMark x1="82280" y1="54181" x2="90421" y2="57155"/>
                        <a14:foregroundMark x1="91954" y1="58233" x2="92050" y2="61336"/>
                        <a14:foregroundMark x1="84100" y1="66207" x2="62452" y2="66121"/>
                        <a14:foregroundMark x1="81609" y1="65431" x2="79885" y2="67414"/>
                        <a14:foregroundMark x1="83429" y1="66164" x2="83333" y2="67716"/>
                        <a14:foregroundMark x1="40900" y1="62457" x2="37452" y2="66810"/>
                        <a14:foregroundMark x1="40134" y1="65948" x2="39080" y2="67543"/>
                        <a14:foregroundMark x1="51054" y1="32802" x2="55268" y2="33147"/>
                        <a14:foregroundMark x1="31609" y1="46552" x2="34770" y2="46983"/>
                        <a14:foregroundMark x1="87739" y1="66767" x2="86782" y2="68319"/>
                        <a14:foregroundMark x1="79789" y1="52241" x2="82950" y2="53750"/>
                        <a14:foregroundMark x1="36494" y1="65345" x2="33716" y2="68836"/>
                        <a14:backgroundMark x1="52969" y1="36207" x2="53736" y2="3603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59" b="32564"/>
          <a:stretch/>
        </p:blipFill>
        <p:spPr>
          <a:xfrm flipH="1">
            <a:off x="1179070" y="3959449"/>
            <a:ext cx="1116936" cy="945101"/>
          </a:xfrm>
          <a:prstGeom prst="rect">
            <a:avLst/>
          </a:prstGeom>
        </p:spPr>
      </p:pic>
      <p:sp>
        <p:nvSpPr>
          <p:cNvPr id="27" name="CaixaDeTexto 3577192">
            <a:extLst>
              <a:ext uri="{FF2B5EF4-FFF2-40B4-BE49-F238E27FC236}">
                <a16:creationId xmlns:a16="http://schemas.microsoft.com/office/drawing/2014/main" id="{C94F7DC4-034A-0F78-A2C3-0BF4CD5884B2}"/>
              </a:ext>
            </a:extLst>
          </p:cNvPr>
          <p:cNvSpPr txBox="1"/>
          <p:nvPr/>
        </p:nvSpPr>
        <p:spPr bwMode="auto">
          <a:xfrm>
            <a:off x="2318045" y="3959449"/>
            <a:ext cx="1286043" cy="489872"/>
          </a:xfrm>
          <a:prstGeom prst="wedgeRoundRectCallout">
            <a:avLst>
              <a:gd name="adj1" fmla="val -58378"/>
              <a:gd name="adj2" fmla="val -11773"/>
              <a:gd name="adj3" fmla="val 16667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27432" tIns="22860" rIns="27432" bIns="0" rtlCol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000" b="0" i="0" u="none" strike="noStrike" baseline="0" dirty="0">
                <a:solidFill>
                  <a:schemeClr val="tx1"/>
                </a:solidFill>
                <a:latin typeface="Arial"/>
                <a:cs typeface="Arial"/>
              </a:rPr>
              <a:t>Vários pontos sem controle</a:t>
            </a:r>
          </a:p>
        </p:txBody>
      </p:sp>
    </p:spTree>
    <p:extLst>
      <p:ext uri="{BB962C8B-B14F-4D97-AF65-F5344CB8AC3E}">
        <p14:creationId xmlns:p14="http://schemas.microsoft.com/office/powerpoint/2010/main" val="319494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E290023-2829-5AFF-C8EB-9F424704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70" y="1075972"/>
            <a:ext cx="5730472" cy="2991555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34DC05C9-5261-8CCC-47BC-CDE1EA23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3024" y="3096424"/>
            <a:ext cx="646228" cy="584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7" name="Texto explicativo retangular com cantos arredondados 11">
            <a:extLst>
              <a:ext uri="{FF2B5EF4-FFF2-40B4-BE49-F238E27FC236}">
                <a16:creationId xmlns:a16="http://schemas.microsoft.com/office/drawing/2014/main" id="{413E04B4-54BB-8D3F-B61F-78CA293DA5C5}"/>
              </a:ext>
            </a:extLst>
          </p:cNvPr>
          <p:cNvSpPr/>
          <p:nvPr/>
        </p:nvSpPr>
        <p:spPr>
          <a:xfrm>
            <a:off x="6254718" y="2518579"/>
            <a:ext cx="2106688" cy="869959"/>
          </a:xfrm>
          <a:prstGeom prst="wedgeRoundRectCallout">
            <a:avLst>
              <a:gd name="adj1" fmla="val -32"/>
              <a:gd name="adj2" fmla="val 77636"/>
              <a:gd name="adj3" fmla="val 16667"/>
            </a:avLst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</a:rPr>
              <a:t>Atingimos a meta, pois até julho/24 não tivemos mais nenhum refugo por este modo de falha!</a:t>
            </a:r>
          </a:p>
        </p:txBody>
      </p:sp>
      <p:sp>
        <p:nvSpPr>
          <p:cNvPr id="9" name="Seta para a direita 1">
            <a:extLst>
              <a:ext uri="{FF2B5EF4-FFF2-40B4-BE49-F238E27FC236}">
                <a16:creationId xmlns:a16="http://schemas.microsoft.com/office/drawing/2014/main" id="{FCD92A03-7850-EDEB-44F8-C3650241E40F}"/>
              </a:ext>
            </a:extLst>
          </p:cNvPr>
          <p:cNvSpPr/>
          <p:nvPr/>
        </p:nvSpPr>
        <p:spPr>
          <a:xfrm rot="1883833">
            <a:off x="3500005" y="2575496"/>
            <a:ext cx="2073620" cy="294445"/>
          </a:xfrm>
          <a:prstGeom prst="rightArrow">
            <a:avLst>
              <a:gd name="adj1" fmla="val 57312"/>
              <a:gd name="adj2" fmla="val 50000"/>
            </a:avLst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o explicativo em seta para baixo 8">
            <a:extLst>
              <a:ext uri="{FF2B5EF4-FFF2-40B4-BE49-F238E27FC236}">
                <a16:creationId xmlns:a16="http://schemas.microsoft.com/office/drawing/2014/main" id="{19260A33-58FB-A403-A9F5-3A19450CF82C}"/>
              </a:ext>
            </a:extLst>
          </p:cNvPr>
          <p:cNvSpPr/>
          <p:nvPr/>
        </p:nvSpPr>
        <p:spPr>
          <a:xfrm>
            <a:off x="3890587" y="2967955"/>
            <a:ext cx="646229" cy="367307"/>
          </a:xfrm>
          <a:prstGeom prst="downArrow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pt-BR" sz="700" dirty="0">
                <a:solidFill>
                  <a:schemeClr val="tx1"/>
                </a:solidFill>
              </a:rPr>
              <a:t>Ações Corretivas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6AB4E14E-F646-1C2F-FA02-3E780B25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58" y="1346514"/>
            <a:ext cx="1838363" cy="969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Imagem 25" descr="Homem de camisa vermelha&#10;&#10;Descrição gerada automaticamente com confiança média">
            <a:extLst>
              <a:ext uri="{FF2B5EF4-FFF2-40B4-BE49-F238E27FC236}">
                <a16:creationId xmlns:a16="http://schemas.microsoft.com/office/drawing/2014/main" id="{81115491-342D-FB9F-E5E6-744FFE0204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852" b="74837" l="4244" r="89959">
                        <a14:foregroundMark x1="21325" y1="67148" x2="52174" y2="70503"/>
                        <a14:foregroundMark x1="52174" y1="70503" x2="75466" y2="68733"/>
                        <a14:foregroundMark x1="75466" y1="68733" x2="65839" y2="72507"/>
                        <a14:foregroundMark x1="66563" y1="51491" x2="81781" y2="59786"/>
                        <a14:foregroundMark x1="81781" y1="59786" x2="83023" y2="61836"/>
                        <a14:foregroundMark x1="81159" y1="56291" x2="86335" y2="63420"/>
                        <a14:foregroundMark x1="43789" y1="34390" x2="57867" y2="34995"/>
                        <a14:foregroundMark x1="51139" y1="32852" x2="48240" y2="35974"/>
                        <a14:foregroundMark x1="51553" y1="32898" x2="46066" y2="33271"/>
                        <a14:foregroundMark x1="44306" y1="33597" x2="39130" y2="36859"/>
                        <a14:foregroundMark x1="15114" y1="69525" x2="12008" y2="71948"/>
                        <a14:foregroundMark x1="74120" y1="68826" x2="88509" y2="73346"/>
                        <a14:foregroundMark x1="46687" y1="68826" x2="50000" y2="74837"/>
                        <a14:foregroundMark x1="15528" y1="70410" x2="4244" y2="7283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08" b="29392"/>
          <a:stretch/>
        </p:blipFill>
        <p:spPr>
          <a:xfrm>
            <a:off x="6997371" y="3441709"/>
            <a:ext cx="1184150" cy="107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Padronização / Expansão horizontal</a:t>
            </a:r>
            <a:endParaRPr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767DA29-3858-8017-599F-5C767CA1D8D4}"/>
              </a:ext>
            </a:extLst>
          </p:cNvPr>
          <p:cNvSpPr txBox="1"/>
          <p:nvPr/>
        </p:nvSpPr>
        <p:spPr>
          <a:xfrm>
            <a:off x="5560361" y="2088892"/>
            <a:ext cx="3448485" cy="638473"/>
          </a:xfrm>
          <a:prstGeom prst="wedgeRoundRectCallout">
            <a:avLst>
              <a:gd name="adj1" fmla="val 8929"/>
              <a:gd name="adj2" fmla="val 111138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050" dirty="0"/>
              <a:t>Padronizamos e atualizamos as nossas folhas de operação e o FMEA da bancada de montagem, além da expansão para todos os modelos de radiadores.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90CFAAD-CE14-D242-F8FF-62988DD8B7A6}"/>
              </a:ext>
            </a:extLst>
          </p:cNvPr>
          <p:cNvGrpSpPr/>
          <p:nvPr/>
        </p:nvGrpSpPr>
        <p:grpSpPr>
          <a:xfrm>
            <a:off x="5366818" y="2890644"/>
            <a:ext cx="3512779" cy="1303896"/>
            <a:chOff x="5201845" y="2876071"/>
            <a:chExt cx="3512779" cy="1303896"/>
          </a:xfrm>
        </p:grpSpPr>
        <p:pic>
          <p:nvPicPr>
            <p:cNvPr id="7173" name="Picture 5">
              <a:extLst>
                <a:ext uri="{FF2B5EF4-FFF2-40B4-BE49-F238E27FC236}">
                  <a16:creationId xmlns:a16="http://schemas.microsoft.com/office/drawing/2014/main" id="{F368AF11-07C2-B55C-044A-88F3189AC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32" b="99072" l="3429" r="94712">
                          <a14:foregroundMark x1="10737" y1="64309" x2="9840" y2="80762"/>
                          <a14:foregroundMark x1="35673" y1="76298" x2="35673" y2="76298"/>
                          <a14:foregroundMark x1="35673" y1="76298" x2="38205" y2="93328"/>
                          <a14:foregroundMark x1="38429" y1="74191" x2="43462" y2="95862"/>
                          <a14:foregroundMark x1="43462" y1="95862" x2="43462" y2="95862"/>
                          <a14:foregroundMark x1="57179" y1="64108" x2="66571" y2="91974"/>
                          <a14:foregroundMark x1="66571" y1="91974" x2="66571" y2="91974"/>
                          <a14:foregroundMark x1="62660" y1="56183" x2="83269" y2="75345"/>
                          <a14:foregroundMark x1="83269" y1="75345" x2="82532" y2="94683"/>
                          <a14:foregroundMark x1="82532" y1="94683" x2="67949" y2="96238"/>
                          <a14:foregroundMark x1="71378" y1="58315" x2="90064" y2="77903"/>
                          <a14:foregroundMark x1="90064" y1="77903" x2="93333" y2="99147"/>
                          <a14:foregroundMark x1="93333" y1="75721" x2="94712" y2="87911"/>
                          <a14:foregroundMark x1="41635" y1="60045" x2="7083" y2="70880"/>
                          <a14:foregroundMark x1="7083" y1="70880" x2="7083" y2="70880"/>
                          <a14:foregroundMark x1="16699" y1="59293" x2="16699" y2="59293"/>
                          <a14:foregroundMark x1="16699" y1="59092" x2="16699" y2="59092"/>
                          <a14:foregroundMark x1="16699" y1="59092" x2="16699" y2="59092"/>
                          <a14:foregroundMark x1="56731" y1="27364" x2="55801" y2="63933"/>
                          <a14:foregroundMark x1="48494" y1="20592" x2="47115" y2="55982"/>
                          <a14:foregroundMark x1="49872" y1="14597" x2="41410" y2="23301"/>
                          <a14:foregroundMark x1="74551" y1="58114" x2="91538" y2="71307"/>
                          <a14:foregroundMark x1="91538" y1="71307" x2="92404" y2="74367"/>
                          <a14:foregroundMark x1="71122" y1="55029" x2="75481" y2="60246"/>
                          <a14:foregroundMark x1="26314" y1="54828" x2="7051" y2="71733"/>
                          <a14:foregroundMark x1="7051" y1="71733" x2="4103" y2="98370"/>
                          <a14:foregroundMark x1="7788" y1="66441" x2="5256" y2="72435"/>
                          <a14:foregroundMark x1="22179" y1="56183" x2="4519" y2="71307"/>
                          <a14:foregroundMark x1="4519" y1="71307" x2="3429" y2="79408"/>
                          <a14:foregroundMark x1="66795" y1="53674" x2="79840" y2="5966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756" y="3254085"/>
              <a:ext cx="783120" cy="92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39696A7E-B208-9D70-2AFD-6FD6A87ABADF}"/>
                </a:ext>
              </a:extLst>
            </p:cNvPr>
            <p:cNvGrpSpPr/>
            <p:nvPr/>
          </p:nvGrpSpPr>
          <p:grpSpPr>
            <a:xfrm>
              <a:off x="5201845" y="2876071"/>
              <a:ext cx="3512779" cy="1303533"/>
              <a:chOff x="6375897" y="303528"/>
              <a:chExt cx="1610997" cy="590022"/>
            </a:xfrm>
          </p:grpSpPr>
          <p:pic>
            <p:nvPicPr>
              <p:cNvPr id="11" name="Imagem 10" descr="Homem com as mãos na cintura&#10;&#10;Descrição gerada automaticamente com confiança média">
                <a:extLst>
                  <a:ext uri="{FF2B5EF4-FFF2-40B4-BE49-F238E27FC236}">
                    <a16:creationId xmlns:a16="http://schemas.microsoft.com/office/drawing/2014/main" id="{C8C18ACD-B05A-CCCB-E167-533AAB54D5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3966" b="74569" l="9962" r="93487">
                            <a14:foregroundMark x1="60728" y1="47457" x2="83333" y2="59009"/>
                            <a14:foregroundMark x1="74234" y1="53276" x2="87835" y2="62543"/>
                            <a14:foregroundMark x1="80172" y1="60517" x2="88985" y2="68664"/>
                            <a14:foregroundMark x1="68295" y1="59138" x2="50862" y2="74612"/>
                            <a14:foregroundMark x1="42625" y1="58750" x2="37261" y2="68405"/>
                            <a14:foregroundMark x1="68582" y1="50259" x2="79885" y2="54698"/>
                            <a14:foregroundMark x1="29119" y1="50862" x2="29119" y2="50862"/>
                            <a14:foregroundMark x1="52586" y1="33966" x2="54502" y2="36509"/>
                            <a14:foregroundMark x1="49713" y1="59138" x2="51149" y2="67500"/>
                            <a14:foregroundMark x1="58716" y1="59009" x2="68103" y2="66379"/>
                            <a14:foregroundMark x1="73467" y1="63448" x2="68870" y2="68793"/>
                            <a14:foregroundMark x1="73180" y1="65216" x2="72893" y2="68147"/>
                            <a14:foregroundMark x1="82759" y1="53922" x2="93487" y2="67629"/>
                          </a14:backgroundRemoval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439" b="31810"/>
              <a:stretch/>
            </p:blipFill>
            <p:spPr>
              <a:xfrm>
                <a:off x="7228115" y="507836"/>
                <a:ext cx="458260" cy="384442"/>
              </a:xfrm>
              <a:prstGeom prst="rect">
                <a:avLst/>
              </a:prstGeom>
            </p:spPr>
          </p:pic>
          <p:pic>
            <p:nvPicPr>
              <p:cNvPr id="20" name="Imagem 19" descr="Homem com os braços para cima&#10;&#10;Descrição gerada automaticamente com confiança baixa">
                <a:extLst>
                  <a:ext uri="{FF2B5EF4-FFF2-40B4-BE49-F238E27FC236}">
                    <a16:creationId xmlns:a16="http://schemas.microsoft.com/office/drawing/2014/main" id="{FF2F03B5-0592-8F26-43A7-2B3AF22E34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5388" b="76250" l="7759" r="96073">
                            <a14:foregroundMark x1="8621" y1="41681" x2="10920" y2="43147"/>
                            <a14:foregroundMark x1="10153" y1="50172" x2="7854" y2="54828"/>
                            <a14:foregroundMark x1="26916" y1="56897" x2="33908" y2="56078"/>
                            <a14:foregroundMark x1="47797" y1="54181" x2="51533" y2="53578"/>
                            <a14:foregroundMark x1="85728" y1="61509" x2="89655" y2="71983"/>
                            <a14:foregroundMark x1="70019" y1="67586" x2="54885" y2="74569"/>
                            <a14:foregroundMark x1="47510" y1="64397" x2="46360" y2="75603"/>
                            <a14:foregroundMark x1="80172" y1="67586" x2="76628" y2="76336"/>
                            <a14:foregroundMark x1="87261" y1="67414" x2="89655" y2="74957"/>
                            <a14:foregroundMark x1="91188" y1="62543" x2="92529" y2="71164"/>
                            <a14:foregroundMark x1="91954" y1="61078" x2="94061" y2="67328"/>
                            <a14:foregroundMark x1="91571" y1="60862" x2="96073" y2="64914"/>
                            <a14:foregroundMark x1="85728" y1="61422" x2="63314" y2="65603"/>
                            <a14:foregroundMark x1="63314" y1="65603" x2="51820" y2="70474"/>
                            <a14:foregroundMark x1="51820" y1="70474" x2="51149" y2="71897"/>
                            <a14:foregroundMark x1="41475" y1="55948" x2="66762" y2="70733"/>
                            <a14:foregroundMark x1="36877" y1="55819" x2="70977" y2="57198"/>
                            <a14:foregroundMark x1="70977" y1="57198" x2="86015" y2="61164"/>
                            <a14:foregroundMark x1="86015" y1="61164" x2="88027" y2="63664"/>
                            <a14:foregroundMark x1="87644" y1="62112" x2="81418" y2="57112"/>
                            <a14:foregroundMark x1="53927" y1="52931" x2="37356" y2="55043"/>
                            <a14:foregroundMark x1="37356" y1="55043" x2="42816" y2="60431"/>
                            <a14:foregroundMark x1="55364" y1="57328" x2="73755" y2="62802"/>
                            <a14:foregroundMark x1="80651" y1="55259" x2="93199" y2="62371"/>
                            <a14:foregroundMark x1="93199" y1="62371" x2="95977" y2="69828"/>
                            <a14:foregroundMark x1="90805" y1="58836" x2="95785" y2="68836"/>
                            <a14:foregroundMark x1="95594" y1="65259" x2="95594" y2="68578"/>
                            <a14:foregroundMark x1="93199" y1="61164" x2="95019" y2="64138"/>
                            <a14:foregroundMark x1="46360" y1="52543" x2="57184" y2="53233"/>
                            <a14:foregroundMark x1="11015" y1="47586" x2="10441" y2="49181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026" b="29983"/>
              <a:stretch/>
            </p:blipFill>
            <p:spPr>
              <a:xfrm>
                <a:off x="6375897" y="458739"/>
                <a:ext cx="501821" cy="434811"/>
              </a:xfrm>
              <a:prstGeom prst="rect">
                <a:avLst/>
              </a:prstGeom>
            </p:spPr>
          </p:pic>
          <p:pic>
            <p:nvPicPr>
              <p:cNvPr id="24" name="Imagem 23" descr="Homem em pé com a mão&#10;&#10;Descrição gerada automaticamente com confiança média">
                <a:extLst>
                  <a:ext uri="{FF2B5EF4-FFF2-40B4-BE49-F238E27FC236}">
                    <a16:creationId xmlns:a16="http://schemas.microsoft.com/office/drawing/2014/main" id="{6A3963C9-9FD8-E362-07C8-0B516B94E1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8006" b="61650" l="9938" r="89959">
                            <a14:foregroundMark x1="39441" y1="55452" x2="55901" y2="58155"/>
                            <a14:foregroundMark x1="55176" y1="56011" x2="54762" y2="61650"/>
                            <a14:foregroundMark x1="68116" y1="28006" x2="68944" y2="29404"/>
                            <a14:foregroundMark x1="68323" y1="29171" x2="67598" y2="30103"/>
                            <a14:foregroundMark x1="40994" y1="59646" x2="40994" y2="59646"/>
                            <a14:backgroundMark x1="82298" y1="37931" x2="82609" y2="39795"/>
                            <a14:backgroundMark x1="82091" y1="48509" x2="81781" y2="48089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97" t="25576" r="15023" b="39695"/>
              <a:stretch/>
            </p:blipFill>
            <p:spPr>
              <a:xfrm>
                <a:off x="7497898" y="303528"/>
                <a:ext cx="488996" cy="588750"/>
              </a:xfrm>
              <a:prstGeom prst="rect">
                <a:avLst/>
              </a:prstGeom>
            </p:spPr>
          </p:pic>
          <p:pic>
            <p:nvPicPr>
              <p:cNvPr id="19" name="Imagem 18" descr="Homem de camisa vermelha&#10;&#10;Descrição gerada automaticamente com confiança média">
                <a:extLst>
                  <a:ext uri="{FF2B5EF4-FFF2-40B4-BE49-F238E27FC236}">
                    <a16:creationId xmlns:a16="http://schemas.microsoft.com/office/drawing/2014/main" id="{56E5BEBD-4441-E7ED-9FFB-0BCF9FD19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2852" b="74837" l="4244" r="89959">
                            <a14:foregroundMark x1="21325" y1="67148" x2="52174" y2="70503"/>
                            <a14:foregroundMark x1="52174" y1="70503" x2="75466" y2="68733"/>
                            <a14:foregroundMark x1="75466" y1="68733" x2="65839" y2="72507"/>
                            <a14:foregroundMark x1="66563" y1="51491" x2="81781" y2="59786"/>
                            <a14:foregroundMark x1="81781" y1="59786" x2="83023" y2="61836"/>
                            <a14:foregroundMark x1="81159" y1="56291" x2="86335" y2="63420"/>
                            <a14:foregroundMark x1="43789" y1="34390" x2="57867" y2="34995"/>
                            <a14:foregroundMark x1="51139" y1="32852" x2="48240" y2="35974"/>
                            <a14:foregroundMark x1="51553" y1="32898" x2="46066" y2="33271"/>
                            <a14:foregroundMark x1="44306" y1="33597" x2="39130" y2="36859"/>
                            <a14:foregroundMark x1="15114" y1="69525" x2="12008" y2="71948"/>
                            <a14:foregroundMark x1="74120" y1="68826" x2="88509" y2="73346"/>
                            <a14:foregroundMark x1="46687" y1="68826" x2="50000" y2="74837"/>
                            <a14:foregroundMark x1="15528" y1="70410" x2="4244" y2="72833"/>
                          </a14:backgroundRemoval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08" b="29392"/>
              <a:stretch/>
            </p:blipFill>
            <p:spPr>
              <a:xfrm>
                <a:off x="6883512" y="490863"/>
                <a:ext cx="447562" cy="402687"/>
              </a:xfrm>
              <a:prstGeom prst="rect">
                <a:avLst/>
              </a:prstGeom>
            </p:spPr>
          </p:pic>
          <p:pic>
            <p:nvPicPr>
              <p:cNvPr id="23" name="Imagem 22" descr="Homem de camisa vermelha&#10;&#10;Descrição gerada automaticamente com confiança média">
                <a:extLst>
                  <a:ext uri="{FF2B5EF4-FFF2-40B4-BE49-F238E27FC236}">
                    <a16:creationId xmlns:a16="http://schemas.microsoft.com/office/drawing/2014/main" id="{3734B644-DF6F-F997-5BEB-D34D43E02B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7405" b="73646" l="9704" r="98023">
                            <a14:foregroundMark x1="45283" y1="53314" x2="18688" y2="60752"/>
                            <a14:foregroundMark x1="18688" y1="60752" x2="12848" y2="68836"/>
                            <a14:foregroundMark x1="12848" y1="68836" x2="12848" y2="68836"/>
                            <a14:foregroundMark x1="32255" y1="56144" x2="43845" y2="63056"/>
                            <a14:foregroundMark x1="43845" y1="63056" x2="87332" y2="73646"/>
                            <a14:foregroundMark x1="70350" y1="54487" x2="89757" y2="67421"/>
                            <a14:foregroundMark x1="89757" y1="67421" x2="91554" y2="71382"/>
                            <a14:foregroundMark x1="77987" y1="51698" x2="96765" y2="58165"/>
                            <a14:foregroundMark x1="96765" y1="58165" x2="96945" y2="58812"/>
                            <a14:foregroundMark x1="53729" y1="64875" x2="44115" y2="71504"/>
                            <a14:foregroundMark x1="68374" y1="67664" x2="50314" y2="70614"/>
                            <a14:foregroundMark x1="69811" y1="67300" x2="54897" y2="73525"/>
                            <a14:foregroundMark x1="66757" y1="67542" x2="63073" y2="73525"/>
                            <a14:foregroundMark x1="48697" y1="27567" x2="44385" y2="27445"/>
                            <a14:foregroundMark x1="31314" y1="51269" x2="21384" y2="58084"/>
                            <a14:foregroundMark x1="21384" y1="58084" x2="16173" y2="59418"/>
                            <a14:foregroundMark x1="56873" y1="52425" x2="77358" y2="50647"/>
                            <a14:foregroundMark x1="77358" y1="50647" x2="95328" y2="59701"/>
                            <a14:foregroundMark x1="95328" y1="59701" x2="76640" y2="65158"/>
                            <a14:foregroundMark x1="76640" y1="65158" x2="76280" y2="65158"/>
                            <a14:foregroundMark x1="89578" y1="53314" x2="98023" y2="64147"/>
                            <a14:foregroundMark x1="98023" y1="64147" x2="98023" y2="64147"/>
                            <a14:foregroundMark x1="53459" y1="52951" x2="51213" y2="60711"/>
                            <a14:backgroundMark x1="98293" y1="53961" x2="99191" y2="53719"/>
                            <a14:backgroundMark x1="99461" y1="55093" x2="99461" y2="55093"/>
                            <a14:backgroundMark x1="33693" y1="50930" x2="33693" y2="50930"/>
                            <a14:backgroundMark x1="33154" y1="50687" x2="33154" y2="50687"/>
                            <a14:backgroundMark x1="31986" y1="51172" x2="31177" y2="51172"/>
                            <a14:backgroundMark x1="31447" y1="50687" x2="33154" y2="50283"/>
                            <a14:backgroundMark x1="31177" y1="51293" x2="31177" y2="51293"/>
                            <a14:backgroundMark x1="31986" y1="51172" x2="31986" y2="51172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92" b="29650"/>
              <a:stretch/>
            </p:blipFill>
            <p:spPr>
              <a:xfrm>
                <a:off x="6692637" y="484853"/>
                <a:ext cx="392499" cy="408697"/>
              </a:xfrm>
              <a:prstGeom prst="rect">
                <a:avLst/>
              </a:prstGeom>
            </p:spPr>
          </p:pic>
        </p:grp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EE20F50-DA41-C53C-E54D-AE37AB81A3C3}"/>
              </a:ext>
            </a:extLst>
          </p:cNvPr>
          <p:cNvGrpSpPr/>
          <p:nvPr/>
        </p:nvGrpSpPr>
        <p:grpSpPr>
          <a:xfrm>
            <a:off x="278123" y="772223"/>
            <a:ext cx="1795834" cy="2596676"/>
            <a:chOff x="0" y="0"/>
            <a:chExt cx="2410692" cy="3675528"/>
          </a:xfrm>
        </p:grpSpPr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9AD0D66E-07BB-A6D0-5E2C-4DD05ED33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0" y="0"/>
              <a:ext cx="2410692" cy="3401442"/>
            </a:xfrm>
            <a:prstGeom prst="rect">
              <a:avLst/>
            </a:prstGeom>
          </p:spPr>
        </p:pic>
        <p:sp>
          <p:nvSpPr>
            <p:cNvPr id="27" name="CaixaDeTexto 133">
              <a:extLst>
                <a:ext uri="{FF2B5EF4-FFF2-40B4-BE49-F238E27FC236}">
                  <a16:creationId xmlns:a16="http://schemas.microsoft.com/office/drawing/2014/main" id="{385AF9DB-89ED-35D5-62AD-D44018F4FC24}"/>
                </a:ext>
              </a:extLst>
            </p:cNvPr>
            <p:cNvSpPr txBox="1"/>
            <p:nvPr/>
          </p:nvSpPr>
          <p:spPr>
            <a:xfrm>
              <a:off x="605118" y="3417793"/>
              <a:ext cx="1176618" cy="257735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b="1" dirty="0"/>
                <a:t>ADP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E5A39A1-46AB-4CE7-65F7-D4CDF58D844B}"/>
              </a:ext>
            </a:extLst>
          </p:cNvPr>
          <p:cNvGrpSpPr/>
          <p:nvPr/>
        </p:nvGrpSpPr>
        <p:grpSpPr>
          <a:xfrm>
            <a:off x="1210510" y="3493726"/>
            <a:ext cx="3641913" cy="1523999"/>
            <a:chOff x="5535704" y="885265"/>
            <a:chExt cx="4011707" cy="1770529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0FC136D-C79E-BBF7-7966-0A9C3CC04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35704" y="885265"/>
              <a:ext cx="4011707" cy="1472536"/>
            </a:xfrm>
            <a:prstGeom prst="rect">
              <a:avLst/>
            </a:prstGeom>
          </p:spPr>
        </p:pic>
        <p:sp>
          <p:nvSpPr>
            <p:cNvPr id="25" name="CaixaDeTexto 155">
              <a:extLst>
                <a:ext uri="{FF2B5EF4-FFF2-40B4-BE49-F238E27FC236}">
                  <a16:creationId xmlns:a16="http://schemas.microsoft.com/office/drawing/2014/main" id="{4B5201B0-BB9D-EC8A-BCAC-29DB1E2B9854}"/>
                </a:ext>
              </a:extLst>
            </p:cNvPr>
            <p:cNvSpPr txBox="1"/>
            <p:nvPr/>
          </p:nvSpPr>
          <p:spPr>
            <a:xfrm>
              <a:off x="6476999" y="2386853"/>
              <a:ext cx="2274794" cy="268941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b="1"/>
                <a:t>FMEA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1A7BA7C-F8C0-8281-D42F-AA995596EA83}"/>
              </a:ext>
            </a:extLst>
          </p:cNvPr>
          <p:cNvGrpSpPr/>
          <p:nvPr/>
        </p:nvGrpSpPr>
        <p:grpSpPr>
          <a:xfrm>
            <a:off x="2493180" y="887774"/>
            <a:ext cx="2779060" cy="2444944"/>
            <a:chOff x="2655792" y="531990"/>
            <a:chExt cx="2779060" cy="244494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14C58717-EFD1-5BCD-2539-0F7967E20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55792" y="531990"/>
              <a:ext cx="2779060" cy="2180124"/>
            </a:xfrm>
            <a:prstGeom prst="rect">
              <a:avLst/>
            </a:prstGeom>
          </p:spPr>
        </p:pic>
        <p:sp>
          <p:nvSpPr>
            <p:cNvPr id="9" name="CaixaDeTexto 162">
              <a:extLst>
                <a:ext uri="{FF2B5EF4-FFF2-40B4-BE49-F238E27FC236}">
                  <a16:creationId xmlns:a16="http://schemas.microsoft.com/office/drawing/2014/main" id="{5F0348C9-47E9-4C22-B6EC-72DD54FBA9AE}"/>
                </a:ext>
              </a:extLst>
            </p:cNvPr>
            <p:cNvSpPr txBox="1"/>
            <p:nvPr/>
          </p:nvSpPr>
          <p:spPr>
            <a:xfrm>
              <a:off x="3047998" y="2745441"/>
              <a:ext cx="2065106" cy="231493"/>
            </a:xfrm>
            <a:prstGeom prst="rect">
              <a:avLst/>
            </a:prstGeom>
            <a:solidFill>
              <a:schemeClr val="lt1"/>
            </a:solidFill>
            <a:ln w="952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b="1"/>
                <a:t>FOLHA</a:t>
              </a:r>
              <a:r>
                <a:rPr lang="pt-BR" sz="1100" b="1" baseline="0"/>
                <a:t> DE OPERAÇÃO</a:t>
              </a:r>
              <a:endParaRPr lang="pt-BR" sz="1100" b="1"/>
            </a:p>
          </p:txBody>
        </p:sp>
      </p:grpSp>
      <p:sp>
        <p:nvSpPr>
          <p:cNvPr id="30" name="AutoShape 3">
            <a:extLst>
              <a:ext uri="{FF2B5EF4-FFF2-40B4-BE49-F238E27FC236}">
                <a16:creationId xmlns:a16="http://schemas.microsoft.com/office/drawing/2014/main" id="{28A72540-133C-E0F0-992B-5703C567066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371205" y="1056339"/>
            <a:ext cx="1201737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1CBEE8FB-3417-DC4D-E368-2FBC4569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5" y="752475"/>
            <a:ext cx="7402515" cy="4082404"/>
          </a:xfrm>
          <a:prstGeom prst="rect">
            <a:avLst/>
          </a:prstGeom>
        </p:spPr>
      </p:pic>
      <p:sp>
        <p:nvSpPr>
          <p:cNvPr id="318" name="Google Shape;318;p49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B/C</a:t>
            </a:r>
            <a:endParaRPr/>
          </a:p>
        </p:txBody>
      </p:sp>
      <p:sp>
        <p:nvSpPr>
          <p:cNvPr id="5" name="Explosão: 14 Pontos 4">
            <a:extLst>
              <a:ext uri="{FF2B5EF4-FFF2-40B4-BE49-F238E27FC236}">
                <a16:creationId xmlns:a16="http://schemas.microsoft.com/office/drawing/2014/main" id="{AD836B53-FA05-2907-4AC2-F5AB455F8A47}"/>
              </a:ext>
            </a:extLst>
          </p:cNvPr>
          <p:cNvSpPr/>
          <p:nvPr/>
        </p:nvSpPr>
        <p:spPr>
          <a:xfrm rot="21403543">
            <a:off x="2970443" y="1200466"/>
            <a:ext cx="3594100" cy="2203450"/>
          </a:xfrm>
          <a:prstGeom prst="irregularSeal2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B/C = 1,25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402350" y="334650"/>
            <a:ext cx="6379500" cy="257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Outros ganhos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224768C-EBFF-AA06-22B6-2EC0818816FE}"/>
              </a:ext>
            </a:extLst>
          </p:cNvPr>
          <p:cNvGrpSpPr/>
          <p:nvPr/>
        </p:nvGrpSpPr>
        <p:grpSpPr>
          <a:xfrm>
            <a:off x="5065329" y="3575637"/>
            <a:ext cx="3949674" cy="1484429"/>
            <a:chOff x="5878377" y="3973545"/>
            <a:chExt cx="3487871" cy="1484429"/>
          </a:xfrm>
        </p:grpSpPr>
        <p:sp>
          <p:nvSpPr>
            <p:cNvPr id="7" name="Texto explicativo retangular com cantos arredondados 1337">
              <a:extLst>
                <a:ext uri="{FF2B5EF4-FFF2-40B4-BE49-F238E27FC236}">
                  <a16:creationId xmlns:a16="http://schemas.microsoft.com/office/drawing/2014/main" id="{C2E55D94-140C-A533-2F04-229EE3892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377" y="4233969"/>
              <a:ext cx="2318979" cy="972789"/>
            </a:xfrm>
            <a:prstGeom prst="wedgeRoundRectCallout">
              <a:avLst>
                <a:gd name="adj1" fmla="val 59566"/>
                <a:gd name="adj2" fmla="val -19329"/>
                <a:gd name="adj3" fmla="val 16667"/>
              </a:avLst>
            </a:prstGeom>
            <a:solidFill>
              <a:srgbClr val="FFFFCC"/>
            </a:solidFill>
            <a:ln w="635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 lIns="27432" tIns="22860" rIns="27432" bIns="2286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pt-BR" sz="1000" i="0" baseline="0" dirty="0">
                  <a:effectLst/>
                  <a:latin typeface="+mn-lt"/>
                  <a:ea typeface="+mn-ea"/>
                  <a:cs typeface="+mn-cs"/>
                </a:rPr>
                <a:t>Além da redução de refugo, tivemos uma melhoria significativa de ergonomia no posto de trabalho, aumentando a satisfação do colaborador e contribuindo para uma melhora no índice de absenteísmo!</a:t>
              </a:r>
              <a:endParaRPr lang="pt-BR" sz="1000" dirty="0">
                <a:effectLst/>
              </a:endParaRPr>
            </a:p>
          </p:txBody>
        </p:sp>
        <p:pic>
          <p:nvPicPr>
            <p:cNvPr id="8" name="Imagem 7" descr="Homem em pé com a mão&#10;&#10;Descrição gerada automaticamente com confiança média">
              <a:extLst>
                <a:ext uri="{FF2B5EF4-FFF2-40B4-BE49-F238E27FC236}">
                  <a16:creationId xmlns:a16="http://schemas.microsoft.com/office/drawing/2014/main" id="{36D53C36-2836-3EBB-B021-08272DFB1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006" b="61650" l="9938" r="89959">
                          <a14:foregroundMark x1="39441" y1="55452" x2="55901" y2="58155"/>
                          <a14:foregroundMark x1="55176" y1="56011" x2="54762" y2="61650"/>
                          <a14:foregroundMark x1="68116" y1="28006" x2="68944" y2="29404"/>
                          <a14:foregroundMark x1="68323" y1="29171" x2="67598" y2="30103"/>
                          <a14:foregroundMark x1="40994" y1="59646" x2="40994" y2="59646"/>
                          <a14:backgroundMark x1="82298" y1="37931" x2="82609" y2="39795"/>
                          <a14:backgroundMark x1="82091" y1="48509" x2="81781" y2="4808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7" t="25576" r="15023" b="39695"/>
            <a:stretch/>
          </p:blipFill>
          <p:spPr>
            <a:xfrm>
              <a:off x="8304715" y="3973545"/>
              <a:ext cx="1061533" cy="1484429"/>
            </a:xfrm>
            <a:prstGeom prst="rect">
              <a:avLst/>
            </a:prstGeom>
          </p:spPr>
        </p:pic>
      </p:grpSp>
      <p:pic>
        <p:nvPicPr>
          <p:cNvPr id="1026" name="8BB0F27B-F07D-4897-9A96-14907CACE8D0" descr="IMG_2368.jpg">
            <a:extLst>
              <a:ext uri="{FF2B5EF4-FFF2-40B4-BE49-F238E27FC236}">
                <a16:creationId xmlns:a16="http://schemas.microsoft.com/office/drawing/2014/main" id="{6023D798-E4A1-8BB5-7E96-D33AB39A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t="16012" r="3975" b="8759"/>
          <a:stretch/>
        </p:blipFill>
        <p:spPr bwMode="auto">
          <a:xfrm>
            <a:off x="4572000" y="1270586"/>
            <a:ext cx="3867150" cy="230505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F4EC34-7E8D-3F87-DDD2-21B1F5759AE6}"/>
              </a:ext>
            </a:extLst>
          </p:cNvPr>
          <p:cNvCxnSpPr>
            <a:cxnSpLocks/>
          </p:cNvCxnSpPr>
          <p:nvPr/>
        </p:nvCxnSpPr>
        <p:spPr>
          <a:xfrm>
            <a:off x="4078673" y="1238819"/>
            <a:ext cx="0" cy="3514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88A1743-F467-CF02-85DD-1DF9B056ADF7}"/>
              </a:ext>
            </a:extLst>
          </p:cNvPr>
          <p:cNvSpPr txBox="1"/>
          <p:nvPr/>
        </p:nvSpPr>
        <p:spPr>
          <a:xfrm>
            <a:off x="1384265" y="825649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ANTES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E946F5B-1F65-12A2-2481-BBDD2A7DDE89}"/>
              </a:ext>
            </a:extLst>
          </p:cNvPr>
          <p:cNvSpPr txBox="1"/>
          <p:nvPr/>
        </p:nvSpPr>
        <p:spPr>
          <a:xfrm>
            <a:off x="6260038" y="825648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B050"/>
                </a:solidFill>
              </a:rPr>
              <a:t>DEPOIS</a:t>
            </a:r>
          </a:p>
        </p:txBody>
      </p:sp>
      <p:pic>
        <p:nvPicPr>
          <p:cNvPr id="1028" name="6CC35CEF-5714-461E-BC3C-011490C5A2B6" descr="6CC35CEF-5714-461E-BC3C-011490C5A2B6">
            <a:extLst>
              <a:ext uri="{FF2B5EF4-FFF2-40B4-BE49-F238E27FC236}">
                <a16:creationId xmlns:a16="http://schemas.microsoft.com/office/drawing/2014/main" id="{758ADDBF-3B62-6058-32F8-E5611E833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2069062"/>
            <a:ext cx="2303385" cy="231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AE891643-9A0F-45B5-901F-0431A7B024C6">
            <a:extLst>
              <a:ext uri="{FF2B5EF4-FFF2-40B4-BE49-F238E27FC236}">
                <a16:creationId xmlns:a16="http://schemas.microsoft.com/office/drawing/2014/main" id="{10D7EEB2-1388-AD12-4170-9B57CB147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7" r="12143" b="2183"/>
          <a:stretch/>
        </p:blipFill>
        <p:spPr bwMode="auto">
          <a:xfrm>
            <a:off x="59105" y="1238819"/>
            <a:ext cx="1720849" cy="216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ellantis - Chapter blue">
  <a:themeElements>
    <a:clrScheme name="Stellantis">
      <a:dk1>
        <a:srgbClr val="272B35"/>
      </a:dk1>
      <a:lt1>
        <a:srgbClr val="FFFFFF"/>
      </a:lt1>
      <a:dk2>
        <a:srgbClr val="243782"/>
      </a:dk2>
      <a:lt2>
        <a:srgbClr val="EEECE1"/>
      </a:lt2>
      <a:accent1>
        <a:srgbClr val="243782"/>
      </a:accent1>
      <a:accent2>
        <a:srgbClr val="E94E24"/>
      </a:accent2>
      <a:accent3>
        <a:srgbClr val="00ADA0"/>
      </a:accent3>
      <a:accent4>
        <a:srgbClr val="F7A600"/>
      </a:accent4>
      <a:accent5>
        <a:srgbClr val="272B35"/>
      </a:accent5>
      <a:accent6>
        <a:srgbClr val="243782"/>
      </a:accent6>
      <a:hlink>
        <a:srgbClr val="243782"/>
      </a:hlink>
      <a:folHlink>
        <a:srgbClr val="272B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A2F18D83AAE64A8C68E71FDA4A5B77" ma:contentTypeVersion="14" ma:contentTypeDescription="Create a new document." ma:contentTypeScope="" ma:versionID="a2db352f2c45c1fabdab3c88a1378766">
  <xsd:schema xmlns:xsd="http://www.w3.org/2001/XMLSchema" xmlns:xs="http://www.w3.org/2001/XMLSchema" xmlns:p="http://schemas.microsoft.com/office/2006/metadata/properties" xmlns:ns2="28c1644b-cb18-4fa5-a254-a7838c19171c" xmlns:ns3="0fd70bea-1bf7-46c8-8bac-0c680d911621" targetNamespace="http://schemas.microsoft.com/office/2006/metadata/properties" ma:root="true" ma:fieldsID="e4b213e6c5bdc5a3606c9d477691e8f7" ns2:_="" ns3:_="">
    <xsd:import namespace="28c1644b-cb18-4fa5-a254-a7838c19171c"/>
    <xsd:import namespace="0fd70bea-1bf7-46c8-8bac-0c680d9116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1644b-cb18-4fa5-a254-a7838c1917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247bebf-ce0e-4fa1-bae7-748a1283d6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d70bea-1bf7-46c8-8bac-0c680d911621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2b953cc6-b7e6-4615-8dee-3d3fcfd852e2}" ma:internalName="TaxCatchAll" ma:showField="CatchAllData" ma:web="0fd70bea-1bf7-46c8-8bac-0c680d91162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d70bea-1bf7-46c8-8bac-0c680d911621" xsi:nil="true"/>
    <lcf76f155ced4ddcb4097134ff3c332f xmlns="28c1644b-cb18-4fa5-a254-a7838c19171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58A86E-130E-4A80-ACE4-0B386F444B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1644b-cb18-4fa5-a254-a7838c19171c"/>
    <ds:schemaRef ds:uri="0fd70bea-1bf7-46c8-8bac-0c680d9116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B3B62F-EA4E-4508-BB0A-90A1F423A489}">
  <ds:schemaRefs>
    <ds:schemaRef ds:uri="http://schemas.microsoft.com/office/2006/metadata/properties"/>
    <ds:schemaRef ds:uri="http://schemas.microsoft.com/office/infopath/2007/PartnerControls"/>
    <ds:schemaRef ds:uri="0fd70bea-1bf7-46c8-8bac-0c680d911621"/>
    <ds:schemaRef ds:uri="28c1644b-cb18-4fa5-a254-a7838c19171c"/>
  </ds:schemaRefs>
</ds:datastoreItem>
</file>

<file path=customXml/itemProps3.xml><?xml version="1.0" encoding="utf-8"?>
<ds:datastoreItem xmlns:ds="http://schemas.openxmlformats.org/officeDocument/2006/customXml" ds:itemID="{965CF4F6-6A8F-485F-966E-6E8F094B2D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8234</TotalTime>
  <Words>493</Words>
  <Application>Microsoft Office PowerPoint</Application>
  <PresentationFormat>Apresentação na tela (16:9)</PresentationFormat>
  <Paragraphs>73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Encode Sans</vt:lpstr>
      <vt:lpstr>Encode Sans Expanded</vt:lpstr>
      <vt:lpstr>Arial</vt:lpstr>
      <vt:lpstr>Calibri</vt:lpstr>
      <vt:lpstr>Arial Narrow</vt:lpstr>
      <vt:lpstr>Stellantis - Chapter blue</vt:lpstr>
      <vt:lpstr>Ações e contramedidas da 2ª ação implementada</vt:lpstr>
      <vt:lpstr>Ações e contramedidas da 3ª ação implementada</vt:lpstr>
      <vt:lpstr>Resultados</vt:lpstr>
      <vt:lpstr>Padronização / Expansão horizontal</vt:lpstr>
      <vt:lpstr>Análise B/C</vt:lpstr>
      <vt:lpstr>Outros ganhos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Kaizen 2022.pptx</dc:title>
  <dc:creator>Lucimario Santana (DTBR)</dc:creator>
  <cp:lastModifiedBy>Leticia Feitosa (DNBR)</cp:lastModifiedBy>
  <cp:revision>59</cp:revision>
  <dcterms:modified xsi:type="dcterms:W3CDTF">2024-08-30T18:06:30Z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0x0101001DA2F18D83AAE64A8C68E71FDA4A5B77</vt:lpwstr>
  </property>
  <property fmtid="{D5CDD505-2E9C-101B-9397-08002B2CF9AE}" pid="3" name="Order">
    <vt:r8>200</vt:r8>
  </property>
  <property fmtid="{D5CDD505-2E9C-101B-9397-08002B2CF9AE}" pid="4" name="MediaServiceImageTags">
    <vt:lpwstr/>
  </property>
  <property fmtid="{D5CDD505-2E9C-101B-9397-08002B2CF9AE}" pid="5" name="MSIP_Label_6add209e-37c4-4e15-ab1b-f9befe71def1_Enabled">
    <vt:lpwstr>true</vt:lpwstr>
  </property>
  <property fmtid="{D5CDD505-2E9C-101B-9397-08002B2CF9AE}" pid="6" name="MSIP_Label_6add209e-37c4-4e15-ab1b-f9befe71def1_SetDate">
    <vt:lpwstr>2024-08-19T15:21:43Z</vt:lpwstr>
  </property>
  <property fmtid="{D5CDD505-2E9C-101B-9397-08002B2CF9AE}" pid="7" name="MSIP_Label_6add209e-37c4-4e15-ab1b-f9befe71def1_Method">
    <vt:lpwstr>Standard</vt:lpwstr>
  </property>
  <property fmtid="{D5CDD505-2E9C-101B-9397-08002B2CF9AE}" pid="8" name="MSIP_Label_6add209e-37c4-4e15-ab1b-f9befe71def1_Name">
    <vt:lpwstr>G_MIP_Confidential_Exception</vt:lpwstr>
  </property>
  <property fmtid="{D5CDD505-2E9C-101B-9397-08002B2CF9AE}" pid="9" name="MSIP_Label_6add209e-37c4-4e15-ab1b-f9befe71def1_SiteId">
    <vt:lpwstr>69405920-b673-4f7c-8845-e124e9d08af2</vt:lpwstr>
  </property>
  <property fmtid="{D5CDD505-2E9C-101B-9397-08002B2CF9AE}" pid="10" name="MSIP_Label_6add209e-37c4-4e15-ab1b-f9befe71def1_ActionId">
    <vt:lpwstr>c56da863-a961-4e67-96fe-80641ec145c2</vt:lpwstr>
  </property>
  <property fmtid="{D5CDD505-2E9C-101B-9397-08002B2CF9AE}" pid="11" name="MSIP_Label_6add209e-37c4-4e15-ab1b-f9befe71def1_ContentBits">
    <vt:lpwstr>0</vt:lpwstr>
  </property>
</Properties>
</file>